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73B82"/>
    <a:srgbClr val="1BACCE"/>
    <a:srgbClr val="5152A3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776"/>
    <p:restoredTop sz="94905"/>
  </p:normalViewPr>
  <p:slideViewPr>
    <p:cSldViewPr snapToGrid="0">
      <p:cViewPr varScale="1">
        <p:scale>
          <a:sx n="115" d="100"/>
          <a:sy n="115" d="100"/>
        </p:scale>
        <p:origin x="2032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F968E3B-2E6F-D8D1-4F22-6A42AFFEA02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D3CA04-81EE-32A5-1CC1-9BB8623FA81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3E0093-D761-CA4D-8DE2-1037BF35AACD}" type="datetimeFigureOut">
              <a:t>9/2/26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DF0B3C-012C-9AB7-2D4A-7237994E040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96B440-C63A-9AFC-A994-FB3F303784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87D975-45BE-F042-B0EF-DFABE231873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5368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CA3DD3-7656-8745-9F09-C1AC30713B93}" type="datetimeFigureOut">
              <a:t>9/2/26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743219-57BD-944D-A6AF-D45173FAE6F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4754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F0AD519-0139-133F-32B2-9758D8FD4D5E}"/>
              </a:ext>
            </a:extLst>
          </p:cNvPr>
          <p:cNvSpPr/>
          <p:nvPr userDrawn="1"/>
        </p:nvSpPr>
        <p:spPr>
          <a:xfrm>
            <a:off x="0" y="0"/>
            <a:ext cx="7772400" cy="1371600"/>
          </a:xfrm>
          <a:prstGeom prst="rect">
            <a:avLst/>
          </a:prstGeom>
          <a:gradFill flip="none" rotWithShape="1">
            <a:gsLst>
              <a:gs pos="33000">
                <a:srgbClr val="5152A3"/>
              </a:gs>
              <a:gs pos="0">
                <a:srgbClr val="373B82"/>
              </a:gs>
              <a:gs pos="100000">
                <a:srgbClr val="1BACCE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6F677FCA-6910-4B68-EE55-F9DC60B721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-55935"/>
            <a:ext cx="5473284" cy="733019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defRPr sz="2200">
                <a:solidFill>
                  <a:schemeClr val="bg2"/>
                </a:solidFill>
              </a:defRPr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579860AB-C93A-AB67-2AE1-D64C9D206D0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2900" y="2152884"/>
            <a:ext cx="7086600" cy="71840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Body Copy</a:t>
            </a:r>
          </a:p>
        </p:txBody>
      </p:sp>
      <p:pic>
        <p:nvPicPr>
          <p:cNvPr id="8" name="Picture 7" descr="A black and white logo&#10;&#10;Description automatically generated">
            <a:extLst>
              <a:ext uri="{FF2B5EF4-FFF2-40B4-BE49-F238E27FC236}">
                <a16:creationId xmlns:a16="http://schemas.microsoft.com/office/drawing/2014/main" id="{BFE33BAF-99C5-4162-11F6-83ACB7E902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00785" y="255269"/>
            <a:ext cx="1328715" cy="4572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9B3A5F-8AED-6442-46C1-967D22D900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2900" y="767956"/>
            <a:ext cx="5473284" cy="482561"/>
          </a:xfrm>
        </p:spPr>
        <p:txBody>
          <a:bodyPr/>
          <a:lstStyle>
            <a:lvl1pPr>
              <a:defRPr sz="1600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1B6D77F-9E8A-BEF6-5EB4-2B40C1C93B8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2900" y="1693863"/>
            <a:ext cx="7086600" cy="235605"/>
          </a:xfrm>
        </p:spPr>
        <p:txBody>
          <a:bodyPr/>
          <a:lstStyle>
            <a:lvl1pPr>
              <a:defRPr sz="1400" b="1">
                <a:solidFill>
                  <a:schemeClr val="accent1"/>
                </a:solidFill>
              </a:defRPr>
            </a:lvl1pPr>
            <a:lvl2pPr>
              <a:defRPr sz="1400" b="1">
                <a:solidFill>
                  <a:schemeClr val="accent1"/>
                </a:solidFill>
              </a:defRPr>
            </a:lvl2pPr>
            <a:lvl3pPr>
              <a:defRPr sz="1400" b="1">
                <a:solidFill>
                  <a:schemeClr val="accent1"/>
                </a:solidFill>
              </a:defRPr>
            </a:lvl3pPr>
            <a:lvl4pPr>
              <a:defRPr sz="1400" b="1">
                <a:solidFill>
                  <a:schemeClr val="accent1"/>
                </a:solidFill>
              </a:defRPr>
            </a:lvl4pPr>
            <a:lvl5pPr>
              <a:defRPr sz="14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6604DE93-B708-1C40-8650-E28CDB89A2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92296" y="9372265"/>
            <a:ext cx="1251504" cy="2286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>
              <a:defRPr sz="700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Part Number</a:t>
            </a:r>
          </a:p>
        </p:txBody>
      </p:sp>
      <p:pic>
        <p:nvPicPr>
          <p:cNvPr id="14" name="Picture 1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560246FC-C669-821D-4DE4-654F7003819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315741" y="9372265"/>
            <a:ext cx="1266643" cy="274320"/>
          </a:xfrm>
          <a:prstGeom prst="rect">
            <a:avLst/>
          </a:prstGeom>
        </p:spPr>
      </p:pic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5F82C00D-BB8E-57D9-C3F2-A8AF88B78121}"/>
              </a:ext>
            </a:extLst>
          </p:cNvPr>
          <p:cNvSpPr txBox="1">
            <a:spLocks/>
          </p:cNvSpPr>
          <p:nvPr userDrawn="1"/>
        </p:nvSpPr>
        <p:spPr>
          <a:xfrm>
            <a:off x="2215836" y="9372265"/>
            <a:ext cx="3340729" cy="2286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700" kern="1200">
                <a:solidFill>
                  <a:schemeClr val="accent4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/>
              <a:t>© 2026 Bright Uro,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373646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 - Fir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579860AB-C93A-AB67-2AE1-D64C9D206D0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2900" y="2152884"/>
            <a:ext cx="7086600" cy="71840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Body Copy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1B6D77F-9E8A-BEF6-5EB4-2B40C1C93B8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2900" y="1693863"/>
            <a:ext cx="7086600" cy="235605"/>
          </a:xfrm>
        </p:spPr>
        <p:txBody>
          <a:bodyPr/>
          <a:lstStyle>
            <a:lvl1pPr>
              <a:defRPr sz="1400" b="1">
                <a:solidFill>
                  <a:schemeClr val="accent1"/>
                </a:solidFill>
              </a:defRPr>
            </a:lvl1pPr>
            <a:lvl2pPr>
              <a:defRPr sz="1400" b="1">
                <a:solidFill>
                  <a:schemeClr val="accent1"/>
                </a:solidFill>
              </a:defRPr>
            </a:lvl2pPr>
            <a:lvl3pPr>
              <a:defRPr sz="1400" b="1">
                <a:solidFill>
                  <a:schemeClr val="accent1"/>
                </a:solidFill>
              </a:defRPr>
            </a:lvl3pPr>
            <a:lvl4pPr>
              <a:defRPr sz="1400" b="1">
                <a:solidFill>
                  <a:schemeClr val="accent1"/>
                </a:solidFill>
              </a:defRPr>
            </a:lvl4pPr>
            <a:lvl5pPr>
              <a:defRPr sz="14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6604DE93-B708-1C40-8650-E28CDB89A2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92296" y="9372265"/>
            <a:ext cx="1251504" cy="2286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>
              <a:defRPr sz="700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Part Number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56987EC-072E-CE39-F3D1-485035BFB9FD}"/>
              </a:ext>
            </a:extLst>
          </p:cNvPr>
          <p:cNvSpPr/>
          <p:nvPr userDrawn="1"/>
        </p:nvSpPr>
        <p:spPr>
          <a:xfrm>
            <a:off x="0" y="0"/>
            <a:ext cx="7772400" cy="1371600"/>
          </a:xfrm>
          <a:prstGeom prst="rect">
            <a:avLst/>
          </a:prstGeom>
          <a:gradFill flip="none" rotWithShape="1">
            <a:gsLst>
              <a:gs pos="33000">
                <a:srgbClr val="5152A3"/>
              </a:gs>
              <a:gs pos="0">
                <a:srgbClr val="373B82"/>
              </a:gs>
              <a:gs pos="100000">
                <a:srgbClr val="1BACCE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7D21840-BCF9-69AF-2726-AFE6022DCA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-55935"/>
            <a:ext cx="5473284" cy="733019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defRPr sz="2200">
                <a:solidFill>
                  <a:schemeClr val="bg2"/>
                </a:solidFill>
              </a:defRPr>
            </a:lvl1pPr>
          </a:lstStyle>
          <a:p>
            <a:r>
              <a:rPr lang="en-US"/>
              <a:t>Headline</a:t>
            </a:r>
          </a:p>
        </p:txBody>
      </p:sp>
      <p:pic>
        <p:nvPicPr>
          <p:cNvPr id="11" name="Picture 10" descr="A black and white logo&#10;&#10;Description automatically generated">
            <a:extLst>
              <a:ext uri="{FF2B5EF4-FFF2-40B4-BE49-F238E27FC236}">
                <a16:creationId xmlns:a16="http://schemas.microsoft.com/office/drawing/2014/main" id="{CD07DE64-4B0B-DAA5-223B-C35C42AB68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00785" y="255269"/>
            <a:ext cx="1328715" cy="457200"/>
          </a:xfrm>
          <a:prstGeom prst="rect">
            <a:avLst/>
          </a:prstGeom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40BBC49-BD43-494C-1FE8-3DBBD3DDD57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2900" y="767956"/>
            <a:ext cx="5473284" cy="482561"/>
          </a:xfrm>
        </p:spPr>
        <p:txBody>
          <a:bodyPr/>
          <a:lstStyle>
            <a:lvl1pPr>
              <a:defRPr sz="1600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4091811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 - Midd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579860AB-C93A-AB67-2AE1-D64C9D206D0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2900" y="870836"/>
            <a:ext cx="7086600" cy="82369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Body Copy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1B6D77F-9E8A-BEF6-5EB4-2B40C1C93B8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2900" y="411815"/>
            <a:ext cx="7086600" cy="235605"/>
          </a:xfrm>
        </p:spPr>
        <p:txBody>
          <a:bodyPr/>
          <a:lstStyle>
            <a:lvl1pPr>
              <a:defRPr sz="1400" b="1">
                <a:solidFill>
                  <a:schemeClr val="accent1"/>
                </a:solidFill>
              </a:defRPr>
            </a:lvl1pPr>
            <a:lvl2pPr>
              <a:defRPr sz="1400" b="1">
                <a:solidFill>
                  <a:schemeClr val="accent1"/>
                </a:solidFill>
              </a:defRPr>
            </a:lvl2pPr>
            <a:lvl3pPr>
              <a:defRPr sz="1400" b="1">
                <a:solidFill>
                  <a:schemeClr val="accent1"/>
                </a:solidFill>
              </a:defRPr>
            </a:lvl3pPr>
            <a:lvl4pPr>
              <a:defRPr sz="1400" b="1">
                <a:solidFill>
                  <a:schemeClr val="accent1"/>
                </a:solidFill>
              </a:defRPr>
            </a:lvl4pPr>
            <a:lvl5pPr>
              <a:defRPr sz="14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6604DE93-B708-1C40-8650-E28CDB89A2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92296" y="9372265"/>
            <a:ext cx="1251504" cy="2286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>
              <a:defRPr sz="700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Part Number</a:t>
            </a:r>
          </a:p>
        </p:txBody>
      </p:sp>
    </p:spTree>
    <p:extLst>
      <p:ext uri="{BB962C8B-B14F-4D97-AF65-F5344CB8AC3E}">
        <p14:creationId xmlns:p14="http://schemas.microsoft.com/office/powerpoint/2010/main" val="1318070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ulti - La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579860AB-C93A-AB67-2AE1-D64C9D206D0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2900" y="870836"/>
            <a:ext cx="7086600" cy="82369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Body Copy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1B6D77F-9E8A-BEF6-5EB4-2B40C1C93B8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2900" y="411815"/>
            <a:ext cx="7086600" cy="235605"/>
          </a:xfrm>
        </p:spPr>
        <p:txBody>
          <a:bodyPr/>
          <a:lstStyle>
            <a:lvl1pPr>
              <a:defRPr sz="1400" b="1">
                <a:solidFill>
                  <a:schemeClr val="accent1"/>
                </a:solidFill>
              </a:defRPr>
            </a:lvl1pPr>
            <a:lvl2pPr>
              <a:defRPr sz="1400" b="1">
                <a:solidFill>
                  <a:schemeClr val="accent1"/>
                </a:solidFill>
              </a:defRPr>
            </a:lvl2pPr>
            <a:lvl3pPr>
              <a:defRPr sz="1400" b="1">
                <a:solidFill>
                  <a:schemeClr val="accent1"/>
                </a:solidFill>
              </a:defRPr>
            </a:lvl3pPr>
            <a:lvl4pPr>
              <a:defRPr sz="1400" b="1">
                <a:solidFill>
                  <a:schemeClr val="accent1"/>
                </a:solidFill>
              </a:defRPr>
            </a:lvl4pPr>
            <a:lvl5pPr>
              <a:defRPr sz="14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6604DE93-B708-1C40-8650-E28CDB89A2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92296" y="9372265"/>
            <a:ext cx="1251504" cy="2286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>
              <a:defRPr sz="700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Part Number</a:t>
            </a:r>
          </a:p>
        </p:txBody>
      </p:sp>
      <p:pic>
        <p:nvPicPr>
          <p:cNvPr id="14" name="Picture 1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560246FC-C669-821D-4DE4-654F700381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315741" y="9372265"/>
            <a:ext cx="1266643" cy="274320"/>
          </a:xfrm>
          <a:prstGeom prst="rect">
            <a:avLst/>
          </a:prstGeom>
        </p:spPr>
      </p:pic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5F82C00D-BB8E-57D9-C3F2-A8AF88B78121}"/>
              </a:ext>
            </a:extLst>
          </p:cNvPr>
          <p:cNvSpPr txBox="1">
            <a:spLocks/>
          </p:cNvSpPr>
          <p:nvPr userDrawn="1"/>
        </p:nvSpPr>
        <p:spPr>
          <a:xfrm>
            <a:off x="2215836" y="9372265"/>
            <a:ext cx="3340729" cy="2286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700" kern="1200">
                <a:solidFill>
                  <a:schemeClr val="accent4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/>
              <a:t>© 2026 Bright Uro,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24775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929C1B-BF24-8E33-B6EB-61BF1B118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6488"/>
            <a:ext cx="7086600" cy="16018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A48361-060F-6831-F202-4C3EBBDC37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0" y="2308232"/>
            <a:ext cx="7086600" cy="638196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E63246-2879-6C49-E461-6F5A798246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92296" y="9372265"/>
            <a:ext cx="1251504" cy="2286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>
              <a:defRPr sz="700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Part Number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269443-B573-E946-57BA-72BA039D80CE}"/>
              </a:ext>
            </a:extLst>
          </p:cNvPr>
          <p:cNvSpPr/>
          <p:nvPr userDrawn="1"/>
        </p:nvSpPr>
        <p:spPr>
          <a:xfrm>
            <a:off x="0" y="9829800"/>
            <a:ext cx="7772400" cy="228600"/>
          </a:xfrm>
          <a:prstGeom prst="rect">
            <a:avLst/>
          </a:prstGeom>
          <a:solidFill>
            <a:srgbClr val="373B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40"/>
          </a:p>
        </p:txBody>
      </p:sp>
    </p:spTree>
    <p:extLst>
      <p:ext uri="{BB962C8B-B14F-4D97-AF65-F5344CB8AC3E}">
        <p14:creationId xmlns:p14="http://schemas.microsoft.com/office/powerpoint/2010/main" val="1462419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7" r:id="rId2"/>
    <p:sldLayoutId id="2147483678" r:id="rId3"/>
    <p:sldLayoutId id="2147483679" r:id="rId4"/>
  </p:sldLayoutIdLst>
  <p:hf sldNum="0" hdr="0"/>
  <p:txStyles>
    <p:titleStyle>
      <a:lvl1pPr algn="l" defTabSz="1341150" rtl="0" eaLnBrk="1" latinLnBrk="0" hangingPunct="1">
        <a:lnSpc>
          <a:spcPct val="90000"/>
        </a:lnSpc>
        <a:spcBef>
          <a:spcPct val="0"/>
        </a:spcBef>
        <a:buNone/>
        <a:defRPr sz="1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1341150" rtl="0" eaLnBrk="1" latinLnBrk="0" hangingPunct="1">
        <a:lnSpc>
          <a:spcPct val="100000"/>
        </a:lnSpc>
        <a:spcBef>
          <a:spcPts val="1467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670575" indent="0" algn="l" defTabSz="1341150" rtl="0" eaLnBrk="1" latinLnBrk="0" hangingPunct="1">
        <a:lnSpc>
          <a:spcPct val="100000"/>
        </a:lnSpc>
        <a:spcBef>
          <a:spcPts val="733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1341150" indent="0" algn="l" defTabSz="1341150" rtl="0" eaLnBrk="1" latinLnBrk="0" hangingPunct="1">
        <a:lnSpc>
          <a:spcPct val="100000"/>
        </a:lnSpc>
        <a:spcBef>
          <a:spcPts val="733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2011726" indent="0" algn="l" defTabSz="1341150" rtl="0" eaLnBrk="1" latinLnBrk="0" hangingPunct="1">
        <a:lnSpc>
          <a:spcPct val="100000"/>
        </a:lnSpc>
        <a:spcBef>
          <a:spcPts val="733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682301" indent="0" algn="l" defTabSz="1341150" rtl="0" eaLnBrk="1" latinLnBrk="0" hangingPunct="1">
        <a:lnSpc>
          <a:spcPct val="100000"/>
        </a:lnSpc>
        <a:spcBef>
          <a:spcPts val="733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3688164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358739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5029314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699890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1pPr>
      <a:lvl2pPr marL="670575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341150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3pPr>
      <a:lvl4pPr marL="2011726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2682301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76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023451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4694027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364602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leanuds.com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7A803CE-F81E-99B8-E074-518AE0B37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Glean Bladder Diagnostics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3C4C385-505C-0074-AB2C-365DC8C15D7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Referring Physician Update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F3653626-EDD5-FBB9-4D7C-D58DBB9A5EB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MKT-XXXX Rev A</a:t>
            </a:r>
          </a:p>
        </p:txBody>
      </p:sp>
      <p:sp>
        <p:nvSpPr>
          <p:cNvPr id="2" name="Intro Paragraph">
            <a:extLst>
              <a:ext uri="{FF2B5EF4-FFF2-40B4-BE49-F238E27FC236}">
                <a16:creationId xmlns:a16="http://schemas.microsoft.com/office/drawing/2014/main" id="{656BDB03-3BD1-7C8B-0F8C-1DDFB79BA6E1}"/>
              </a:ext>
            </a:extLst>
          </p:cNvPr>
          <p:cNvSpPr txBox="1"/>
          <p:nvPr/>
        </p:nvSpPr>
        <p:spPr>
          <a:xfrm>
            <a:off x="342900" y="1696761"/>
            <a:ext cx="7045786" cy="79239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l">
              <a:lnSpc>
                <a:spcPts val="1640"/>
              </a:lnSpc>
            </a:pPr>
            <a:r>
              <a:rPr lang="en-US" sz="1200" dirty="0">
                <a:solidFill>
                  <a:srgbClr val="5B5F60"/>
                </a:solidFill>
                <a:latin typeface="Century Gothic" panose="020B0502020202020204" pitchFamily="34" charset="0"/>
              </a:rPr>
              <a:t>The </a:t>
            </a:r>
            <a:r>
              <a:rPr lang="en-US" sz="1200" b="1" dirty="0">
                <a:solidFill>
                  <a:srgbClr val="5152A3"/>
                </a:solidFill>
                <a:latin typeface="Century Gothic" panose="020B0502020202020204" pitchFamily="34" charset="0"/>
              </a:rPr>
              <a:t>Glean</a:t>
            </a:r>
            <a:r>
              <a:rPr lang="en-US" sz="1200" b="1" baseline="50000" dirty="0">
                <a:solidFill>
                  <a:srgbClr val="5152A3"/>
                </a:solidFill>
                <a:latin typeface="Century Gothic" panose="020B0502020202020204" pitchFamily="34" charset="0"/>
              </a:rPr>
              <a:t>®</a:t>
            </a:r>
            <a:r>
              <a:rPr lang="en-US" sz="1200" b="1" baseline="44000" dirty="0">
                <a:solidFill>
                  <a:srgbClr val="5152A3"/>
                </a:solidFill>
                <a:latin typeface="Century Gothic" panose="020B0502020202020204" pitchFamily="34" charset="0"/>
              </a:rPr>
              <a:t> </a:t>
            </a:r>
            <a:r>
              <a:rPr lang="en-US" sz="1200" b="1" dirty="0">
                <a:solidFill>
                  <a:srgbClr val="5152A3"/>
                </a:solidFill>
                <a:latin typeface="Century Gothic" panose="020B0502020202020204" pitchFamily="34" charset="0"/>
              </a:rPr>
              <a:t>Urodynamics System </a:t>
            </a:r>
            <a:r>
              <a:rPr lang="en-US" sz="1200" dirty="0">
                <a:solidFill>
                  <a:srgbClr val="5B5F60"/>
                </a:solidFill>
                <a:latin typeface="Century Gothic" panose="020B0502020202020204" pitchFamily="34" charset="0"/>
              </a:rPr>
              <a:t>is the first and only wireless, catheter-free urodynamics system — It captures physiologic bladder and voiding data while patients move through their day — </a:t>
            </a:r>
            <a:r>
              <a:rPr lang="en-US" sz="1200" b="1" i="1" dirty="0">
                <a:solidFill>
                  <a:srgbClr val="5052A3"/>
                </a:solidFill>
                <a:latin typeface="Century Gothic" panose="020B0502020202020204" pitchFamily="34" charset="0"/>
              </a:rPr>
              <a:t>real symptoms, real data</a:t>
            </a:r>
            <a:r>
              <a:rPr lang="en-US" sz="1200" dirty="0">
                <a:solidFill>
                  <a:srgbClr val="5B5F60"/>
                </a:solidFill>
                <a:latin typeface="Century Gothic" panose="020B0502020202020204" pitchFamily="34" charset="0"/>
              </a:rPr>
              <a:t>— something conventional urodynamics has never been able to offer.</a:t>
            </a:r>
          </a:p>
        </p:txBody>
      </p:sp>
      <p:sp>
        <p:nvSpPr>
          <p:cNvPr id="8" name="How It Works Paragraph">
            <a:extLst>
              <a:ext uri="{FF2B5EF4-FFF2-40B4-BE49-F238E27FC236}">
                <a16:creationId xmlns:a16="http://schemas.microsoft.com/office/drawing/2014/main" id="{0A6E2859-EBF0-F7D5-9C1F-C5181DA37656}"/>
              </a:ext>
            </a:extLst>
          </p:cNvPr>
          <p:cNvSpPr txBox="1"/>
          <p:nvPr/>
        </p:nvSpPr>
        <p:spPr>
          <a:xfrm>
            <a:off x="339817" y="2584073"/>
            <a:ext cx="3819236" cy="1332045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spcAft>
                <a:spcPts val="1000"/>
              </a:spcAft>
            </a:pPr>
            <a:r>
              <a:rPr lang="en-US" sz="1400" b="1" dirty="0">
                <a:solidFill>
                  <a:srgbClr val="5052A3"/>
                </a:solidFill>
                <a:latin typeface="Century Gothic" panose="020B0502020202020204" pitchFamily="34" charset="0"/>
              </a:rPr>
              <a:t>How Glean Works</a:t>
            </a:r>
            <a:endParaRPr lang="en-US" sz="1400" dirty="0">
              <a:solidFill>
                <a:srgbClr val="5B5F60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ts val="1640"/>
              </a:lnSpc>
              <a:spcAft>
                <a:spcPts val="1000"/>
              </a:spcAft>
            </a:pPr>
            <a:r>
              <a:rPr lang="en-US" sz="1200" dirty="0">
                <a:solidFill>
                  <a:srgbClr val="5B5F60"/>
                </a:solidFill>
                <a:latin typeface="Century Gothic" panose="020B0502020202020204" pitchFamily="34" charset="0"/>
              </a:rPr>
              <a:t>A small, wireless sensor is placed through the urethra into the bladder. It collects physiologic bladder data that's later analyzed to clearly diagnose whether symptoms originate from the bladder, sphincter, or urethra.</a:t>
            </a:r>
          </a:p>
        </p:txBody>
      </p:sp>
      <p:pic>
        <p:nvPicPr>
          <p:cNvPr id="10" name="Glean bladder and app view">
            <a:extLst>
              <a:ext uri="{FF2B5EF4-FFF2-40B4-BE49-F238E27FC236}">
                <a16:creationId xmlns:a16="http://schemas.microsoft.com/office/drawing/2014/main" id="{65561AB7-BFAE-3F73-3345-7E936BA18A5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4391781" y="2489158"/>
            <a:ext cx="2996905" cy="1684601"/>
          </a:xfrm>
          <a:prstGeom prst="rect">
            <a:avLst/>
          </a:prstGeom>
        </p:spPr>
      </p:pic>
      <p:sp>
        <p:nvSpPr>
          <p:cNvPr id="12" name="Who to Refer Column A">
            <a:extLst>
              <a:ext uri="{FF2B5EF4-FFF2-40B4-BE49-F238E27FC236}">
                <a16:creationId xmlns:a16="http://schemas.microsoft.com/office/drawing/2014/main" id="{57F759AC-9867-F380-B7C9-63DDC8237B76}"/>
              </a:ext>
            </a:extLst>
          </p:cNvPr>
          <p:cNvSpPr txBox="1"/>
          <p:nvPr/>
        </p:nvSpPr>
        <p:spPr>
          <a:xfrm>
            <a:off x="339817" y="4985926"/>
            <a:ext cx="3819236" cy="13600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L="228600" indent="-228600">
              <a:spcBef>
                <a:spcPts val="1200"/>
              </a:spcBef>
              <a:buClr>
                <a:srgbClr val="5152A3"/>
              </a:buClr>
              <a:buFont typeface="Wingdings" pitchFamily="2" charset="2"/>
              <a:buChar char="ü"/>
            </a:pPr>
            <a:r>
              <a:rPr lang="en-US" sz="1200" dirty="0">
                <a:solidFill>
                  <a:srgbClr val="5B5F60"/>
                </a:solidFill>
                <a:latin typeface="Century Gothic" panose="020B0502020202020204" pitchFamily="34" charset="0"/>
              </a:rPr>
              <a:t>Urinary urgency and frequency</a:t>
            </a:r>
          </a:p>
          <a:p>
            <a:pPr marL="228600" indent="-228600">
              <a:spcBef>
                <a:spcPts val="1200"/>
              </a:spcBef>
              <a:buClr>
                <a:srgbClr val="5152A3"/>
              </a:buClr>
              <a:buFont typeface="Wingdings" pitchFamily="2" charset="2"/>
              <a:buChar char="ü"/>
            </a:pPr>
            <a:r>
              <a:rPr lang="en-US" sz="1200" dirty="0">
                <a:solidFill>
                  <a:srgbClr val="5B5F60"/>
                </a:solidFill>
                <a:latin typeface="Century Gothic" panose="020B0502020202020204" pitchFamily="34" charset="0"/>
              </a:rPr>
              <a:t>Urinary incontinence (stress, urge, or mixed)</a:t>
            </a:r>
          </a:p>
          <a:p>
            <a:pPr marL="228600" indent="-228600">
              <a:spcBef>
                <a:spcPts val="1200"/>
              </a:spcBef>
              <a:buClr>
                <a:srgbClr val="5152A3"/>
              </a:buClr>
              <a:buFont typeface="Wingdings" pitchFamily="2" charset="2"/>
              <a:buChar char="ü"/>
            </a:pPr>
            <a:r>
              <a:rPr lang="en-US" sz="1200" dirty="0">
                <a:solidFill>
                  <a:srgbClr val="5B5F60"/>
                </a:solidFill>
                <a:latin typeface="Century Gothic" panose="020B0502020202020204" pitchFamily="34" charset="0"/>
              </a:rPr>
              <a:t>Hesitancy, weak stream, or straining to void</a:t>
            </a:r>
          </a:p>
        </p:txBody>
      </p:sp>
      <p:sp>
        <p:nvSpPr>
          <p:cNvPr id="13" name="Who to Refer Column B">
            <a:extLst>
              <a:ext uri="{FF2B5EF4-FFF2-40B4-BE49-F238E27FC236}">
                <a16:creationId xmlns:a16="http://schemas.microsoft.com/office/drawing/2014/main" id="{17BA4E0E-34A4-FA3C-1138-119291582900}"/>
              </a:ext>
            </a:extLst>
          </p:cNvPr>
          <p:cNvSpPr txBox="1"/>
          <p:nvPr/>
        </p:nvSpPr>
        <p:spPr>
          <a:xfrm>
            <a:off x="3897817" y="4985926"/>
            <a:ext cx="3300000" cy="13600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L="228600" indent="-228600">
              <a:spcBef>
                <a:spcPts val="1200"/>
              </a:spcBef>
              <a:buClr>
                <a:srgbClr val="5152A3"/>
              </a:buClr>
              <a:buFont typeface="Wingdings" pitchFamily="2" charset="2"/>
              <a:buChar char="ü"/>
            </a:pPr>
            <a:r>
              <a:rPr lang="en-US" sz="1200" dirty="0">
                <a:solidFill>
                  <a:srgbClr val="5B5F60"/>
                </a:solidFill>
                <a:latin typeface="Century Gothic" panose="020B0502020202020204" pitchFamily="34" charset="0"/>
              </a:rPr>
              <a:t>Incomplete bladder emptying or urinary retention</a:t>
            </a:r>
          </a:p>
          <a:p>
            <a:pPr marL="228600" indent="-228600">
              <a:spcBef>
                <a:spcPts val="1200"/>
              </a:spcBef>
              <a:buClr>
                <a:srgbClr val="5152A3"/>
              </a:buClr>
              <a:buFont typeface="Wingdings" pitchFamily="2" charset="2"/>
              <a:buChar char="ü"/>
            </a:pPr>
            <a:r>
              <a:rPr lang="en-US" sz="1200" dirty="0">
                <a:solidFill>
                  <a:srgbClr val="5B5F60"/>
                </a:solidFill>
                <a:latin typeface="Century Gothic" panose="020B0502020202020204" pitchFamily="34" charset="0"/>
              </a:rPr>
              <a:t>Any other LUTS symptom not resolved with medical management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0807A3E-8392-48C9-4D67-AFB5B62AA289}"/>
              </a:ext>
            </a:extLst>
          </p:cNvPr>
          <p:cNvSpPr txBox="1"/>
          <p:nvPr/>
        </p:nvSpPr>
        <p:spPr>
          <a:xfrm>
            <a:off x="255571" y="6080748"/>
            <a:ext cx="7045786" cy="1132343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l">
              <a:spcAft>
                <a:spcPts val="1000"/>
              </a:spcAft>
            </a:pPr>
            <a:r>
              <a:rPr lang="en-US" sz="1500" b="1" dirty="0">
                <a:solidFill>
                  <a:srgbClr val="5052A3"/>
                </a:solidFill>
                <a:latin typeface="Century Gothic" panose="020B0502020202020204" pitchFamily="34" charset="0"/>
              </a:rPr>
              <a:t>Your Patient Stays Your Patient</a:t>
            </a:r>
          </a:p>
          <a:p>
            <a:pPr algn="l">
              <a:lnSpc>
                <a:spcPts val="1660"/>
              </a:lnSpc>
              <a:spcAft>
                <a:spcPts val="1000"/>
              </a:spcAft>
            </a:pPr>
            <a:r>
              <a:rPr lang="en-US" sz="1200" dirty="0">
                <a:solidFill>
                  <a:srgbClr val="5B5F60"/>
                </a:solidFill>
                <a:latin typeface="Century Gothic" panose="020B0502020202020204" pitchFamily="34" charset="0"/>
              </a:rPr>
              <a:t>After the Glean evaluation, we'll send a full report of findings and recommendations back to your office — your patient returns to your care with clear, physiologic data to guide next steps.</a:t>
            </a:r>
          </a:p>
        </p:txBody>
      </p:sp>
      <p:sp>
        <p:nvSpPr>
          <p:cNvPr id="18" name="How It Works Paragraph">
            <a:extLst>
              <a:ext uri="{FF2B5EF4-FFF2-40B4-BE49-F238E27FC236}">
                <a16:creationId xmlns:a16="http://schemas.microsoft.com/office/drawing/2014/main" id="{C19EBA81-B20F-CE9E-4484-9DAEFF776C1E}"/>
              </a:ext>
            </a:extLst>
          </p:cNvPr>
          <p:cNvSpPr txBox="1"/>
          <p:nvPr/>
        </p:nvSpPr>
        <p:spPr>
          <a:xfrm>
            <a:off x="339817" y="4214294"/>
            <a:ext cx="5559178" cy="613441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spcAft>
                <a:spcPts val="1000"/>
              </a:spcAft>
            </a:pPr>
            <a:r>
              <a:rPr lang="en-US" sz="1400" b="1" dirty="0">
                <a:solidFill>
                  <a:srgbClr val="5052A3"/>
                </a:solidFill>
                <a:latin typeface="Century Gothic" panose="020B0502020202020204" pitchFamily="34" charset="0"/>
              </a:rPr>
              <a:t>Who to Refer</a:t>
            </a:r>
          </a:p>
          <a:p>
            <a:pPr>
              <a:spcAft>
                <a:spcPts val="1000"/>
              </a:spcAft>
            </a:pPr>
            <a:r>
              <a:rPr lang="en-US" sz="1200" b="1" dirty="0">
                <a:latin typeface="Century Gothic" panose="020B0502020202020204" pitchFamily="34" charset="0"/>
              </a:rPr>
              <a:t>If patients aren't responding to first-line medication and have: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B36EB3AE-575D-DE30-733B-68AD108216BE}"/>
              </a:ext>
            </a:extLst>
          </p:cNvPr>
          <p:cNvSpPr/>
          <p:nvPr/>
        </p:nvSpPr>
        <p:spPr>
          <a:xfrm>
            <a:off x="255571" y="7014118"/>
            <a:ext cx="7086600" cy="1717288"/>
          </a:xfrm>
          <a:prstGeom prst="roundRect">
            <a:avLst>
              <a:gd name="adj" fmla="val 10823"/>
            </a:avLst>
          </a:prstGeom>
          <a:noFill/>
          <a:ln w="12700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F68F561-77E9-DF3C-1188-65D70B4AA9BA}"/>
              </a:ext>
            </a:extLst>
          </p:cNvPr>
          <p:cNvSpPr txBox="1"/>
          <p:nvPr/>
        </p:nvSpPr>
        <p:spPr>
          <a:xfrm>
            <a:off x="433990" y="7162417"/>
            <a:ext cx="4071103" cy="146862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l">
              <a:spcAft>
                <a:spcPts val="1000"/>
              </a:spcAft>
            </a:pPr>
            <a:r>
              <a:rPr lang="en-US" sz="1200" b="1" dirty="0">
                <a:latin typeface="Century Gothic" panose="020B0502020202020204" pitchFamily="34" charset="0"/>
              </a:rPr>
              <a:t>To refer a patient:</a:t>
            </a:r>
          </a:p>
          <a:p>
            <a:pPr algn="l">
              <a:spcAft>
                <a:spcPts val="500"/>
              </a:spcAft>
            </a:pPr>
            <a:r>
              <a:rPr lang="en-US" sz="1100" dirty="0">
                <a:latin typeface="Century Gothic" panose="020B0502020202020204" pitchFamily="34" charset="0"/>
              </a:rPr>
              <a:t>[Physician Name], [Credentials]</a:t>
            </a:r>
          </a:p>
          <a:p>
            <a:pPr algn="l">
              <a:spcAft>
                <a:spcPts val="500"/>
              </a:spcAft>
            </a:pPr>
            <a:r>
              <a:rPr lang="en-US" sz="1100" dirty="0">
                <a:latin typeface="Century Gothic" panose="020B0502020202020204" pitchFamily="34" charset="0"/>
              </a:rPr>
              <a:t>[Practice Name]</a:t>
            </a:r>
          </a:p>
          <a:p>
            <a:pPr algn="l">
              <a:spcAft>
                <a:spcPts val="500"/>
              </a:spcAft>
            </a:pPr>
            <a:r>
              <a:rPr lang="en-US" sz="1100" dirty="0">
                <a:latin typeface="Century Gothic" panose="020B0502020202020204" pitchFamily="34" charset="0"/>
              </a:rPr>
              <a:t>Phone: [Phone Number]  |  Fax: [Fax Number]</a:t>
            </a:r>
          </a:p>
          <a:p>
            <a:pPr algn="l">
              <a:spcAft>
                <a:spcPts val="500"/>
              </a:spcAft>
            </a:pPr>
            <a:r>
              <a:rPr lang="en-US" sz="1100" dirty="0">
                <a:latin typeface="Century Gothic" panose="020B0502020202020204" pitchFamily="34" charset="0"/>
              </a:rPr>
              <a:t>[Email Address]  |  [Practice Address]</a:t>
            </a:r>
          </a:p>
          <a:p>
            <a:pPr algn="l">
              <a:spcAft>
                <a:spcPts val="500"/>
              </a:spcAft>
            </a:pPr>
            <a:r>
              <a:rPr lang="en-US" sz="1100" dirty="0">
                <a:latin typeface="Century Gothic" panose="020B0502020202020204" pitchFamily="34" charset="0"/>
              </a:rPr>
              <a:t>[Website address]</a:t>
            </a:r>
          </a:p>
          <a:p>
            <a:pPr algn="l">
              <a:spcAft>
                <a:spcPts val="1000"/>
              </a:spcAft>
            </a:pPr>
            <a:endParaRPr lang="en-US" sz="1200" b="1" dirty="0">
              <a:latin typeface="Century Gothic" panose="020B0502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3C23C7E-5C98-FAA9-FB91-9205AF67342E}"/>
              </a:ext>
            </a:extLst>
          </p:cNvPr>
          <p:cNvSpPr txBox="1"/>
          <p:nvPr/>
        </p:nvSpPr>
        <p:spPr>
          <a:xfrm>
            <a:off x="239295" y="8850254"/>
            <a:ext cx="69612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accent1"/>
                </a:solidFill>
                <a:latin typeface="Century Gothic" panose="020B0502020202020204" pitchFamily="34" charset="0"/>
              </a:rPr>
              <a:t>To learn more: </a:t>
            </a:r>
            <a:r>
              <a:rPr lang="en-US" sz="1200" b="1" dirty="0">
                <a:solidFill>
                  <a:schemeClr val="accent1"/>
                </a:solidFill>
                <a:latin typeface="Century Gothic" panose="020B0502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www.gleanuds.com</a:t>
            </a:r>
            <a:r>
              <a:rPr lang="en-US" sz="1200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> 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5314591-7044-9512-3147-E50E2DBCA63B}"/>
              </a:ext>
            </a:extLst>
          </p:cNvPr>
          <p:cNvGrpSpPr/>
          <p:nvPr/>
        </p:nvGrpSpPr>
        <p:grpSpPr>
          <a:xfrm>
            <a:off x="4712979" y="7136615"/>
            <a:ext cx="2469701" cy="1468627"/>
            <a:chOff x="4712979" y="7136615"/>
            <a:chExt cx="2469701" cy="1468627"/>
          </a:xfrm>
        </p:grpSpPr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B569FB19-B58E-5593-1706-542B89F205CF}"/>
                </a:ext>
              </a:extLst>
            </p:cNvPr>
            <p:cNvSpPr/>
            <p:nvPr/>
          </p:nvSpPr>
          <p:spPr>
            <a:xfrm>
              <a:off x="4712979" y="7136615"/>
              <a:ext cx="2469700" cy="1468627"/>
            </a:xfrm>
            <a:prstGeom prst="roundRect">
              <a:avLst>
                <a:gd name="adj" fmla="val 7555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A775D01-4479-168B-48EE-9F7B82F6B0C6}"/>
                </a:ext>
              </a:extLst>
            </p:cNvPr>
            <p:cNvSpPr txBox="1"/>
            <p:nvPr/>
          </p:nvSpPr>
          <p:spPr>
            <a:xfrm>
              <a:off x="4712980" y="7765349"/>
              <a:ext cx="2469700" cy="396926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algn="ctr">
                <a:spcAft>
                  <a:spcPts val="1000"/>
                </a:spcAft>
              </a:pPr>
              <a:r>
                <a:rPr lang="en-US" sz="1200" dirty="0">
                  <a:solidFill>
                    <a:schemeClr val="accent4">
                      <a:lumMod val="40000"/>
                      <a:lumOff val="60000"/>
                    </a:schemeClr>
                  </a:solidFill>
                  <a:latin typeface="Century Gothic" panose="020B0502020202020204" pitchFamily="34" charset="0"/>
                </a:rPr>
                <a:t>Replace with Logo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23070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lean">
      <a:dk1>
        <a:srgbClr val="474C55"/>
      </a:dk1>
      <a:lt1>
        <a:srgbClr val="FFFFFF"/>
      </a:lt1>
      <a:dk2>
        <a:srgbClr val="474C55"/>
      </a:dk2>
      <a:lt2>
        <a:srgbClr val="FFFFFF"/>
      </a:lt2>
      <a:accent1>
        <a:srgbClr val="5151A3"/>
      </a:accent1>
      <a:accent2>
        <a:srgbClr val="5EC7DE"/>
      </a:accent2>
      <a:accent3>
        <a:srgbClr val="B6B1D8"/>
      </a:accent3>
      <a:accent4>
        <a:srgbClr val="5B5F60"/>
      </a:accent4>
      <a:accent5>
        <a:srgbClr val="93C39D"/>
      </a:accent5>
      <a:accent6>
        <a:srgbClr val="FDD223"/>
      </a:accent6>
      <a:hlink>
        <a:srgbClr val="5EC7DE"/>
      </a:hlink>
      <a:folHlink>
        <a:srgbClr val="5EC7DE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E166934B-694F-314C-AD47-8B17C9C13856}" vid="{A12FBE59-4C75-E44F-B060-F92A2C37078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</TotalTime>
  <Words>240</Words>
  <Application>Microsoft Macintosh PowerPoint</Application>
  <PresentationFormat>Custom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Century Gothic</vt:lpstr>
      <vt:lpstr>Wingdings</vt:lpstr>
      <vt:lpstr>Office Theme</vt:lpstr>
      <vt:lpstr>Glean Bladder Diagnostics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Tom Maxson</dc:creator>
  <cp:lastModifiedBy>Tom Maxson</cp:lastModifiedBy>
  <cp:revision>5</cp:revision>
  <dcterms:created xsi:type="dcterms:W3CDTF">2026-08-13T14:07:16Z</dcterms:created>
  <dcterms:modified xsi:type="dcterms:W3CDTF">2026-09-02T12:54:33Z</dcterms:modified>
</cp:coreProperties>
</file>